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aleway SemiBold"/>
      <p:regular r:id="rId20"/>
      <p:bold r:id="rId21"/>
      <p:italic r:id="rId22"/>
      <p:boldItalic r:id="rId23"/>
    </p:embeddedFont>
    <p:embeddedFont>
      <p:font typeface="Raleway"/>
      <p:regular r:id="rId24"/>
      <p:bold r:id="rId25"/>
      <p:italic r:id="rId26"/>
      <p:boldItalic r:id="rId27"/>
    </p:embeddedFont>
    <p:embeddedFont>
      <p:font typeface="Caveat"/>
      <p:regular r:id="rId28"/>
      <p:bold r:id="rId29"/>
    </p:embeddedFont>
    <p:embeddedFont>
      <p:font typeface="Source Serif Pro"/>
      <p:regular r:id="rId30"/>
      <p:bold r:id="rId31"/>
      <p:italic r:id="rId32"/>
      <p:boldItalic r:id="rId33"/>
    </p:embeddedFont>
    <p:embeddedFont>
      <p:font typeface="Barlow Light"/>
      <p:regular r:id="rId34"/>
      <p:bold r:id="rId35"/>
      <p:italic r:id="rId36"/>
      <p:boldItalic r:id="rId37"/>
    </p:embeddedFont>
    <p:embeddedFont>
      <p:font typeface="Barlow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-italic.fntdata"/><Relationship Id="rId20" Type="http://schemas.openxmlformats.org/officeDocument/2006/relationships/font" Target="fonts/RalewaySemiBold-regular.fntdata"/><Relationship Id="rId41" Type="http://schemas.openxmlformats.org/officeDocument/2006/relationships/font" Target="fonts/Barlow-boldItalic.fntdata"/><Relationship Id="rId22" Type="http://schemas.openxmlformats.org/officeDocument/2006/relationships/font" Target="fonts/RalewaySemiBold-italic.fntdata"/><Relationship Id="rId21" Type="http://schemas.openxmlformats.org/officeDocument/2006/relationships/font" Target="fonts/RalewaySemiBold-bold.fntdata"/><Relationship Id="rId24" Type="http://schemas.openxmlformats.org/officeDocument/2006/relationships/font" Target="fonts/Raleway-regular.fntdata"/><Relationship Id="rId23" Type="http://schemas.openxmlformats.org/officeDocument/2006/relationships/font" Target="fonts/RalewaySemiBold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Caveat-regular.fntdata"/><Relationship Id="rId27" Type="http://schemas.openxmlformats.org/officeDocument/2006/relationships/font" Target="fonts/Ralew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ave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SourceSerifPro-bold.fntdata"/><Relationship Id="rId30" Type="http://schemas.openxmlformats.org/officeDocument/2006/relationships/font" Target="fonts/SourceSerifPro-regular.fntdata"/><Relationship Id="rId11" Type="http://schemas.openxmlformats.org/officeDocument/2006/relationships/slide" Target="slides/slide7.xml"/><Relationship Id="rId33" Type="http://schemas.openxmlformats.org/officeDocument/2006/relationships/font" Target="fonts/SourceSerifPro-boldItalic.fntdata"/><Relationship Id="rId10" Type="http://schemas.openxmlformats.org/officeDocument/2006/relationships/slide" Target="slides/slide6.xml"/><Relationship Id="rId32" Type="http://schemas.openxmlformats.org/officeDocument/2006/relationships/font" Target="fonts/SourceSerifPro-italic.fntdata"/><Relationship Id="rId13" Type="http://schemas.openxmlformats.org/officeDocument/2006/relationships/slide" Target="slides/slide9.xml"/><Relationship Id="rId35" Type="http://schemas.openxmlformats.org/officeDocument/2006/relationships/font" Target="fonts/BarlowLight-bold.fntdata"/><Relationship Id="rId12" Type="http://schemas.openxmlformats.org/officeDocument/2006/relationships/slide" Target="slides/slide8.xml"/><Relationship Id="rId34" Type="http://schemas.openxmlformats.org/officeDocument/2006/relationships/font" Target="fonts/BarlowLight-regular.fntdata"/><Relationship Id="rId15" Type="http://schemas.openxmlformats.org/officeDocument/2006/relationships/slide" Target="slides/slide11.xml"/><Relationship Id="rId37" Type="http://schemas.openxmlformats.org/officeDocument/2006/relationships/font" Target="fonts/BarlowLight-boldItalic.fntdata"/><Relationship Id="rId14" Type="http://schemas.openxmlformats.org/officeDocument/2006/relationships/slide" Target="slides/slide10.xml"/><Relationship Id="rId36" Type="http://schemas.openxmlformats.org/officeDocument/2006/relationships/font" Target="fonts/BarlowLight-italic.fntdata"/><Relationship Id="rId17" Type="http://schemas.openxmlformats.org/officeDocument/2006/relationships/slide" Target="slides/slide13.xml"/><Relationship Id="rId39" Type="http://schemas.openxmlformats.org/officeDocument/2006/relationships/font" Target="fonts/Barlow-bold.fntdata"/><Relationship Id="rId16" Type="http://schemas.openxmlformats.org/officeDocument/2006/relationships/slide" Target="slides/slide12.xml"/><Relationship Id="rId38" Type="http://schemas.openxmlformats.org/officeDocument/2006/relationships/font" Target="fonts/Barlow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fdfc749c7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fdfc749c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864fab103_2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0864fab103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f525d56014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f525d5601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855ef847b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0855ef847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538554821_1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53855482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f538554821_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f53855482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f525d56014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f525d5601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7e25ca878_3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7e25ca878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7e25ca878_3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7e25ca878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fdfc749c7_0_29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fdfc749c7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855ef847b_0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855ef847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855ef847b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855ef847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855ef847b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855ef847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fdfc749c7_0_3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fdfc749c7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indent="-431800" lvl="1" marL="914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indent="-431800" lvl="2" marL="1371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indent="-431800" lvl="3" marL="1828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indent="-431800" lvl="4" marL="22860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indent="-431800" lvl="5" marL="2743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indent="-431800" lvl="6" marL="3200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indent="-431800" lvl="7" marL="3657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indent="-431800" lvl="8" marL="4114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60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8600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indent="-342900" lvl="2" marL="1371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indent="-355600" lvl="3" marL="18288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indent="-355600" lvl="4" marL="22860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indent="-355600" lvl="5" marL="27432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indent="-355600" lvl="6" marL="32004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indent="-355600" lvl="7" marL="3657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indent="-355600" lvl="8" marL="41148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indent="-342900" lvl="3" marL="1828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indent="-342900" lvl="4" marL="22860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indent="-342900" lvl="5" marL="2743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indent="-342900" lvl="6" marL="3200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indent="-342900" lvl="7" marL="3657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indent="-342900" lvl="8" marL="4114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/>
        </p:txBody>
      </p:sp>
      <p:sp>
        <p:nvSpPr>
          <p:cNvPr id="33" name="Google Shape;33;p6"/>
          <p:cNvSpPr txBox="1"/>
          <p:nvPr>
            <p:ph idx="2" type="body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indent="-342900" lvl="1" marL="914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indent="-342900" lvl="2" marL="1371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indent="-342900" lvl="3" marL="1828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indent="-342900" lvl="4" marL="22860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indent="-342900" lvl="5" marL="2743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indent="-342900" lvl="6" marL="32004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indent="-342900" lvl="7" marL="36576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indent="-342900" lvl="8" marL="41148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41" name="Google Shape;41;p7"/>
          <p:cNvSpPr txBox="1"/>
          <p:nvPr>
            <p:ph idx="3" type="body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42900" lvl="1" marL="9144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42900" lvl="2" marL="1371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55600" lvl="3" marL="18288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55600" lvl="4" marL="22860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55600" lvl="5" marL="27432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55600" lvl="6" marL="32004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55600" lvl="7" marL="3657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55600" lvl="8" marL="41148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maker.pro/raspberry-pi/projects/how-to-connect-a-raspberry-pi-to-a-laptop-display" TargetMode="External"/><Relationship Id="rId4" Type="http://schemas.openxmlformats.org/officeDocument/2006/relationships/hyperlink" Target="https://www.groovypost.com/howto/howto/create-a-windows-bootable-install-sd-card-or-usb-flash-drive/" TargetMode="External"/><Relationship Id="rId5" Type="http://schemas.openxmlformats.org/officeDocument/2006/relationships/hyperlink" Target="https://automaticaddison.com/2-way-communication-between-raspberry-pi-and-arduino/" TargetMode="External"/><Relationship Id="rId6" Type="http://schemas.openxmlformats.org/officeDocument/2006/relationships/hyperlink" Target="https://medium.com/geekculture/the-naivest-way-to-send-and-retrieve-data-from-cloud-using-python-52a3e4b5fe24" TargetMode="External"/><Relationship Id="rId7" Type="http://schemas.openxmlformats.org/officeDocument/2006/relationships/hyperlink" Target="https://www.udemy.com/course/raspberry-pi-for-beginners-step-by-step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rive.google.com/file/d/1TIO_j5WFQLEbg6Jgey0pYjiGk9f2LqWw/view?usp=sharing" TargetMode="External"/><Relationship Id="rId4" Type="http://schemas.openxmlformats.org/officeDocument/2006/relationships/hyperlink" Target="https://drive.google.com/file/d/1Hft7XJO7mzjbhHyGGRpVLFvl5YL-JfeI/view?usp=sharing" TargetMode="External"/><Relationship Id="rId5" Type="http://schemas.openxmlformats.org/officeDocument/2006/relationships/hyperlink" Target="https://drive.google.com/file/d/19xvs_6qOecImWBrkSq07St5KBP2u1v6L/view?usp=sharing" TargetMode="External"/><Relationship Id="rId6" Type="http://schemas.openxmlformats.org/officeDocument/2006/relationships/hyperlink" Target="https://docs.google.com/presentation/d/1gFh_03XKVBBuwHfV0-3EVdyYiNwbeOdimxhju5vXTq0/edit?usp=sharin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mailto:saijyothikumar.s18@iiits.in" TargetMode="External"/><Relationship Id="rId4" Type="http://schemas.openxmlformats.org/officeDocument/2006/relationships/hyperlink" Target="mailto:charanreddy.t18@iiits.i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2"/>
          <p:cNvSpPr txBox="1"/>
          <p:nvPr/>
        </p:nvSpPr>
        <p:spPr>
          <a:xfrm>
            <a:off x="477050" y="2194650"/>
            <a:ext cx="34881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A86E8"/>
                </a:solidFill>
                <a:latin typeface="Barlow"/>
                <a:ea typeface="Barlow"/>
                <a:cs typeface="Barlow"/>
                <a:sym typeface="Barlow"/>
              </a:rPr>
              <a:t>Code</a:t>
            </a: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	:	</a:t>
            </a: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B21PB02 || </a:t>
            </a:r>
            <a:r>
              <a:rPr lang="en" sz="1800">
                <a:latin typeface="Caveat"/>
                <a:ea typeface="Caveat"/>
                <a:cs typeface="Caveat"/>
                <a:sym typeface="Caveat"/>
              </a:rPr>
              <a:t>UG4 ECE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4A86E8"/>
                </a:solidFill>
                <a:latin typeface="Barlow"/>
                <a:ea typeface="Barlow"/>
                <a:cs typeface="Barlow"/>
                <a:sym typeface="Barlow"/>
              </a:rPr>
              <a:t>Guide</a:t>
            </a:r>
            <a:r>
              <a:rPr lang="en" sz="1900">
                <a:latin typeface="Barlow Light"/>
                <a:ea typeface="Barlow Light"/>
                <a:cs typeface="Barlow Light"/>
                <a:sym typeface="Barlow Light"/>
              </a:rPr>
              <a:t>	:	</a:t>
            </a:r>
            <a:r>
              <a:rPr lang="en" sz="1900">
                <a:latin typeface="Barlow Light"/>
                <a:ea typeface="Barlow Light"/>
                <a:cs typeface="Barlow Light"/>
                <a:sym typeface="Barlow Light"/>
              </a:rPr>
              <a:t>Dr. Paul Braineard</a:t>
            </a:r>
            <a:endParaRPr sz="190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65" name="Google Shape;65;p12"/>
          <p:cNvSpPr txBox="1"/>
          <p:nvPr>
            <p:ph idx="4294967295" type="ctrTitle"/>
          </p:nvPr>
        </p:nvSpPr>
        <p:spPr>
          <a:xfrm>
            <a:off x="552500" y="829575"/>
            <a:ext cx="4506900" cy="105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ic Sans MS"/>
                <a:ea typeface="Comic Sans MS"/>
                <a:cs typeface="Comic Sans MS"/>
                <a:sym typeface="Comic Sans MS"/>
              </a:rPr>
              <a:t>IoT based smart energy management system</a:t>
            </a:r>
            <a:endParaRPr sz="2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6" name="Google Shape;66;p12"/>
          <p:cNvSpPr txBox="1"/>
          <p:nvPr/>
        </p:nvSpPr>
        <p:spPr>
          <a:xfrm>
            <a:off x="593900" y="3222825"/>
            <a:ext cx="3841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Group details :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T. Charan Reddy	-	S20180020254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roid Serif"/>
                <a:ea typeface="Droid Serif"/>
                <a:cs typeface="Droid Serif"/>
                <a:sym typeface="Droid Serif"/>
              </a:rPr>
              <a:t>S. Sai Jyothi Kumar	-	S20180020250</a:t>
            </a:r>
            <a:endParaRPr>
              <a:latin typeface="Droid Serif"/>
              <a:ea typeface="Droid Serif"/>
              <a:cs typeface="Droid Serif"/>
              <a:sym typeface="Droid Serif"/>
            </a:endParaRPr>
          </a:p>
        </p:txBody>
      </p:sp>
      <p:pic>
        <p:nvPicPr>
          <p:cNvPr id="67" name="Google Shape;6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9200" y="1168975"/>
            <a:ext cx="3547025" cy="300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type="title"/>
          </p:nvPr>
        </p:nvSpPr>
        <p:spPr>
          <a:xfrm>
            <a:off x="457200" y="605600"/>
            <a:ext cx="5640900" cy="46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Barlow"/>
                <a:ea typeface="Barlow"/>
                <a:cs typeface="Barlow"/>
                <a:sym typeface="Barlow"/>
              </a:rPr>
              <a:t>Hardware</a:t>
            </a:r>
            <a:r>
              <a:rPr lang="en" sz="3000">
                <a:latin typeface="Barlow"/>
                <a:ea typeface="Barlow"/>
                <a:cs typeface="Barlow"/>
                <a:sym typeface="Barlow"/>
              </a:rPr>
              <a:t> components</a:t>
            </a:r>
            <a:endParaRPr sz="30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1" name="Google Shape;171;p21"/>
          <p:cNvSpPr txBox="1"/>
          <p:nvPr>
            <p:ph idx="1" type="body"/>
          </p:nvPr>
        </p:nvSpPr>
        <p:spPr>
          <a:xfrm>
            <a:off x="457200" y="1262500"/>
            <a:ext cx="3695100" cy="337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Arduino uno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Raspberry pi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LM 35 (Temperature sensor)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ACS712 (Current sensor)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Voltage divider circuit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HC-SR04 (Ultrasonic sensor)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AC Light dimmer module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GSM module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72" name="Google Shape;172;p21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" name="Google Shape;17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4700" y="1226600"/>
            <a:ext cx="4450288" cy="325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title"/>
          </p:nvPr>
        </p:nvSpPr>
        <p:spPr>
          <a:xfrm>
            <a:off x="457200" y="625825"/>
            <a:ext cx="5640900" cy="46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Source Serif Pro"/>
                <a:ea typeface="Source Serif Pro"/>
                <a:cs typeface="Source Serif Pro"/>
                <a:sym typeface="Source Serif Pro"/>
              </a:rPr>
              <a:t>Challenges</a:t>
            </a:r>
            <a:endParaRPr sz="34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79" name="Google Shape;179;p22"/>
          <p:cNvSpPr txBox="1"/>
          <p:nvPr>
            <p:ph idx="1" type="body"/>
          </p:nvPr>
        </p:nvSpPr>
        <p:spPr>
          <a:xfrm>
            <a:off x="457200" y="1571100"/>
            <a:ext cx="5191200" cy="33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Droid Serif"/>
              <a:buAutoNum type="arabicPeriod"/>
            </a:pPr>
            <a:r>
              <a:rPr lang="en" sz="1500">
                <a:solidFill>
                  <a:srgbClr val="000000"/>
                </a:solidFill>
                <a:latin typeface="Droid Serif"/>
                <a:ea typeface="Droid Serif"/>
                <a:cs typeface="Droid Serif"/>
                <a:sym typeface="Droid Serif"/>
              </a:rPr>
              <a:t>Sensor malfunctioning which might lead to device damage.</a:t>
            </a:r>
            <a:endParaRPr sz="1500">
              <a:solidFill>
                <a:srgbClr val="000000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Droid Serif"/>
              <a:buAutoNum type="arabicPeriod"/>
            </a:pPr>
            <a:r>
              <a:rPr lang="en" sz="1500">
                <a:solidFill>
                  <a:srgbClr val="000000"/>
                </a:solidFill>
                <a:latin typeface="Droid Serif"/>
                <a:ea typeface="Droid Serif"/>
                <a:cs typeface="Droid Serif"/>
                <a:sym typeface="Droid Serif"/>
              </a:rPr>
              <a:t>Limited number of slots in Microcontrollers.</a:t>
            </a:r>
            <a:endParaRPr sz="1500">
              <a:solidFill>
                <a:srgbClr val="000000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Droid Serif"/>
              <a:buAutoNum type="arabicPeriod"/>
            </a:pPr>
            <a:r>
              <a:rPr lang="en" sz="1500">
                <a:solidFill>
                  <a:srgbClr val="000000"/>
                </a:solidFill>
                <a:latin typeface="Droid Serif"/>
                <a:ea typeface="Droid Serif"/>
                <a:cs typeface="Droid Serif"/>
                <a:sym typeface="Droid Serif"/>
              </a:rPr>
              <a:t>Unavailability of safe Ac power supply in House to work on project. </a:t>
            </a:r>
            <a:endParaRPr sz="1500">
              <a:solidFill>
                <a:srgbClr val="000000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Droid Serif"/>
              <a:buAutoNum type="arabicPeriod"/>
            </a:pPr>
            <a:r>
              <a:rPr lang="en" sz="1500">
                <a:solidFill>
                  <a:srgbClr val="000000"/>
                </a:solidFill>
                <a:latin typeface="Droid Serif"/>
                <a:ea typeface="Droid Serif"/>
                <a:cs typeface="Droid Serif"/>
                <a:sym typeface="Droid Serif"/>
              </a:rPr>
              <a:t>Delay in action between website and actuator.</a:t>
            </a:r>
            <a:endParaRPr sz="1500">
              <a:solidFill>
                <a:srgbClr val="000000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Droid Serif"/>
              <a:buAutoNum type="arabicPeriod"/>
            </a:pPr>
            <a:r>
              <a:rPr lang="en" sz="1500">
                <a:solidFill>
                  <a:srgbClr val="000000"/>
                </a:solidFill>
                <a:latin typeface="Droid Serif"/>
                <a:ea typeface="Droid Serif"/>
                <a:cs typeface="Droid Serif"/>
                <a:sym typeface="Droid Serif"/>
              </a:rPr>
              <a:t>Debugging gets challenging when we integrate arduino and raspberry pi.</a:t>
            </a:r>
            <a:endParaRPr sz="1500">
              <a:solidFill>
                <a:srgbClr val="000000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80" name="Google Shape;180;p22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649025" y="6978175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" name="Google Shape;18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400" y="1094425"/>
            <a:ext cx="3190800" cy="2454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type="title"/>
          </p:nvPr>
        </p:nvSpPr>
        <p:spPr>
          <a:xfrm>
            <a:off x="457200" y="605600"/>
            <a:ext cx="7463700" cy="53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Source Serif Pro"/>
                <a:ea typeface="Source Serif Pro"/>
                <a:cs typeface="Source Serif Pro"/>
                <a:sym typeface="Source Serif Pro"/>
              </a:rPr>
              <a:t>Future scope</a:t>
            </a:r>
            <a:endParaRPr sz="34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88" name="Google Shape;188;p23"/>
          <p:cNvSpPr txBox="1"/>
          <p:nvPr>
            <p:ph idx="1" type="body"/>
          </p:nvPr>
        </p:nvSpPr>
        <p:spPr>
          <a:xfrm>
            <a:off x="457200" y="1299850"/>
            <a:ext cx="5097900" cy="333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300"/>
              <a:buFont typeface="Source Serif Pro"/>
              <a:buChar char="▸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Extension of Real life applications to AC, Water Pump etc.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Char char="▸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Using Paid web hosting </a:t>
            </a: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service </a:t>
            </a: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to buy domain name.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Char char="▸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Adding more security &amp; other features in the website.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Char char="▸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Improved Quality of sensors for long </a:t>
            </a: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maintenance</a:t>
            </a: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 &amp; daily use.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500"/>
              <a:buFont typeface="Source Serif Pro"/>
              <a:buChar char="▸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Integrating smart home features in to system.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89" name="Google Shape;189;p2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0" name="Google Shape;19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7500" y="1293200"/>
            <a:ext cx="2941526" cy="294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/>
          <p:nvPr>
            <p:ph type="title"/>
          </p:nvPr>
        </p:nvSpPr>
        <p:spPr>
          <a:xfrm>
            <a:off x="457200" y="605600"/>
            <a:ext cx="5640900" cy="46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References</a:t>
            </a:r>
            <a:endParaRPr sz="2600"/>
          </a:p>
        </p:txBody>
      </p:sp>
      <p:sp>
        <p:nvSpPr>
          <p:cNvPr id="196" name="Google Shape;196;p24"/>
          <p:cNvSpPr txBox="1"/>
          <p:nvPr>
            <p:ph idx="1" type="body"/>
          </p:nvPr>
        </p:nvSpPr>
        <p:spPr>
          <a:xfrm>
            <a:off x="457200" y="1177975"/>
            <a:ext cx="8048100" cy="345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3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Source Serif Pro"/>
              <a:buChar char="●"/>
            </a:pPr>
            <a:r>
              <a:rPr lang="en" sz="160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How to Connect a Raspberry Pi to a Laptop Display | Headless Setup </a:t>
            </a:r>
            <a:r>
              <a:rPr lang="en" sz="1600" u="sng">
                <a:solidFill>
                  <a:schemeClr val="accent2"/>
                </a:solidFill>
                <a:highlight>
                  <a:schemeClr val="lt1"/>
                </a:highlight>
                <a:latin typeface="Source Serif Pro"/>
                <a:ea typeface="Source Serif Pro"/>
                <a:cs typeface="Source Serif Pro"/>
                <a:sym typeface="Source Serif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1600">
              <a:solidFill>
                <a:srgbClr val="00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Source Serif Pro"/>
              <a:buChar char="●"/>
            </a:pPr>
            <a:r>
              <a:rPr lang="en" sz="1600">
                <a:solidFill>
                  <a:srgbClr val="222222"/>
                </a:solidFill>
                <a:highlight>
                  <a:srgbClr val="FFFFFF"/>
                </a:highlight>
                <a:latin typeface="Source Serif Pro"/>
                <a:ea typeface="Source Serif Pro"/>
                <a:cs typeface="Source Serif Pro"/>
                <a:sym typeface="Source Serif Pro"/>
              </a:rPr>
              <a:t>How to Create a Windows 7 Bootable Windows SD Card or Flash Drive </a:t>
            </a:r>
            <a:r>
              <a:rPr lang="en" sz="1600" u="sng">
                <a:solidFill>
                  <a:schemeClr val="hlink"/>
                </a:solidFill>
                <a:highlight>
                  <a:srgbClr val="FFFFFF"/>
                </a:highlight>
                <a:latin typeface="Source Serif Pro"/>
                <a:ea typeface="Source Serif Pro"/>
                <a:cs typeface="Source Serif Pro"/>
                <a:sym typeface="Source Serif Pro"/>
                <a:hlinkClick r:id="rId4"/>
              </a:rPr>
              <a:t>link</a:t>
            </a:r>
            <a:endParaRPr sz="1600">
              <a:solidFill>
                <a:srgbClr val="222222"/>
              </a:solidFill>
              <a:highlight>
                <a:srgbClr val="FFFFFF"/>
              </a:highlight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Source Serif Pro"/>
              <a:buChar char="●"/>
            </a:pPr>
            <a:r>
              <a:rPr lang="en" sz="1600">
                <a:solidFill>
                  <a:srgbClr val="1A1A1A"/>
                </a:solidFill>
                <a:highlight>
                  <a:srgbClr val="FFFFFF"/>
                </a:highlight>
                <a:latin typeface="Source Serif Pro"/>
                <a:ea typeface="Source Serif Pro"/>
                <a:cs typeface="Source Serif Pro"/>
                <a:sym typeface="Source Serif Pro"/>
              </a:rPr>
              <a:t>2-Way Communication Between Raspberry Pi and Arduino </a:t>
            </a:r>
            <a:r>
              <a:rPr lang="en" sz="1600" u="sng">
                <a:solidFill>
                  <a:schemeClr val="accent2"/>
                </a:solidFill>
                <a:latin typeface="Source Serif Pro"/>
                <a:ea typeface="Source Serif Pro"/>
                <a:cs typeface="Source Serif Pro"/>
                <a:sym typeface="Source Serif Pr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1600">
              <a:solidFill>
                <a:srgbClr val="000000"/>
              </a:solidFill>
              <a:highlight>
                <a:srgbClr val="FFFFFF"/>
              </a:highlight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Source Serif Pro"/>
              <a:buChar char="●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Source Serif Pro"/>
                <a:ea typeface="Source Serif Pro"/>
                <a:cs typeface="Source Serif Pro"/>
                <a:sym typeface="Source Serif Pro"/>
              </a:rPr>
              <a:t>The naivest Way to Send and Retrieve Data from Cloud </a:t>
            </a:r>
            <a:r>
              <a:rPr lang="en" sz="1600" u="sng">
                <a:solidFill>
                  <a:schemeClr val="hlink"/>
                </a:solidFill>
                <a:highlight>
                  <a:srgbClr val="FFFFFF"/>
                </a:highlight>
                <a:latin typeface="Source Serif Pro"/>
                <a:ea typeface="Source Serif Pro"/>
                <a:cs typeface="Source Serif Pro"/>
                <a:sym typeface="Source Serif Pro"/>
                <a:hlinkClick r:id="rId6"/>
              </a:rPr>
              <a:t>link</a:t>
            </a:r>
            <a:endParaRPr sz="1600">
              <a:solidFill>
                <a:srgbClr val="00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Source Serif Pro"/>
              <a:buChar char="●"/>
            </a:pPr>
            <a:r>
              <a:rPr lang="en" sz="160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Udemy - Raspberry Pi For Beginners - 2020 Complete Course </a:t>
            </a:r>
            <a:r>
              <a:rPr lang="en" sz="1600" u="sng">
                <a:solidFill>
                  <a:schemeClr val="hlink"/>
                </a:solidFill>
                <a:latin typeface="Source Serif Pro"/>
                <a:ea typeface="Source Serif Pro"/>
                <a:cs typeface="Source Serif Pro"/>
                <a:sym typeface="Source Serif Pro"/>
                <a:hlinkClick r:id="rId7"/>
              </a:rPr>
              <a:t>link</a:t>
            </a:r>
            <a:endParaRPr sz="1600">
              <a:solidFill>
                <a:srgbClr val="00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97" name="Google Shape;197;p2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ctrTitle"/>
          </p:nvPr>
        </p:nvSpPr>
        <p:spPr>
          <a:xfrm>
            <a:off x="921300" y="178225"/>
            <a:ext cx="4676700" cy="63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</a:rPr>
              <a:t> Link to previous work</a:t>
            </a:r>
            <a:endParaRPr sz="2600">
              <a:solidFill>
                <a:srgbClr val="000000"/>
              </a:solidFill>
            </a:endParaRPr>
          </a:p>
        </p:txBody>
      </p:sp>
      <p:sp>
        <p:nvSpPr>
          <p:cNvPr id="203" name="Google Shape;203;p25"/>
          <p:cNvSpPr txBox="1"/>
          <p:nvPr>
            <p:ph idx="1" type="subTitle"/>
          </p:nvPr>
        </p:nvSpPr>
        <p:spPr>
          <a:xfrm>
            <a:off x="1085850" y="1070675"/>
            <a:ext cx="7212000" cy="359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Mid evaluation 1 presentation</a:t>
            </a: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6 Semester end evaluation presentation</a:t>
            </a:r>
            <a:endParaRPr u="sng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6 Semester end evaluation Report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Mid evaluation 2 presentation</a:t>
            </a:r>
            <a:r>
              <a:rPr lang="en"/>
              <a:t> 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ctrTitle"/>
          </p:nvPr>
        </p:nvSpPr>
        <p:spPr>
          <a:xfrm>
            <a:off x="1085850" y="2031025"/>
            <a:ext cx="2384700" cy="755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Source Serif Pro"/>
                <a:ea typeface="Source Serif Pro"/>
                <a:cs typeface="Source Serif Pro"/>
                <a:sym typeface="Source Serif Pro"/>
              </a:rPr>
              <a:t>Thankyou.</a:t>
            </a:r>
            <a:endParaRPr sz="32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209" name="Google Shape;209;p26"/>
          <p:cNvSpPr txBox="1"/>
          <p:nvPr>
            <p:ph idx="1" type="subTitle"/>
          </p:nvPr>
        </p:nvSpPr>
        <p:spPr>
          <a:xfrm>
            <a:off x="1085850" y="2969750"/>
            <a:ext cx="2037600" cy="18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  <a:latin typeface="Droid Serif"/>
                <a:ea typeface="Droid Serif"/>
                <a:cs typeface="Droid Serif"/>
                <a:sym typeface="Droid Serif"/>
              </a:rPr>
              <a:t>Any Questions?</a:t>
            </a:r>
            <a:endParaRPr sz="1400">
              <a:solidFill>
                <a:srgbClr val="434343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210" name="Google Shape;210;p26"/>
          <p:cNvSpPr txBox="1"/>
          <p:nvPr/>
        </p:nvSpPr>
        <p:spPr>
          <a:xfrm>
            <a:off x="5190275" y="2307425"/>
            <a:ext cx="2384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roid Serif"/>
                <a:ea typeface="Droid Serif"/>
                <a:cs typeface="Droid Serif"/>
                <a:sym typeface="Droid Serif"/>
              </a:rPr>
              <a:t>Contact e-mails:</a:t>
            </a:r>
            <a:endParaRPr b="1" sz="1600"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>
                <a:solidFill>
                  <a:schemeClr val="hlink"/>
                </a:solidFill>
                <a:latin typeface="Source Serif Pro"/>
                <a:ea typeface="Source Serif Pro"/>
                <a:cs typeface="Source Serif Pro"/>
                <a:sym typeface="Source Serif Pro"/>
                <a:hlinkClick r:id="rId3"/>
              </a:rPr>
              <a:t>sai jyothi kumar</a:t>
            </a:r>
            <a:endParaRPr b="1"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>
                <a:solidFill>
                  <a:schemeClr val="hlink"/>
                </a:solidFill>
                <a:latin typeface="Source Serif Pro"/>
                <a:ea typeface="Source Serif Pro"/>
                <a:cs typeface="Source Serif Pro"/>
                <a:sym typeface="Source Serif Pro"/>
                <a:hlinkClick r:id="rId4"/>
              </a:rPr>
              <a:t>charan reddy</a:t>
            </a:r>
            <a:endParaRPr b="1" sz="15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3"/>
          <p:cNvSpPr txBox="1"/>
          <p:nvPr>
            <p:ph idx="1" type="body"/>
          </p:nvPr>
        </p:nvSpPr>
        <p:spPr>
          <a:xfrm>
            <a:off x="542425" y="1393425"/>
            <a:ext cx="6722700" cy="282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ource Serif Pro"/>
              <a:buChar char="●"/>
            </a:pPr>
            <a:r>
              <a:rPr lang="en" sz="140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Our main focus is to analyze power usage and manage devices  using IoT .</a:t>
            </a:r>
            <a:endParaRPr sz="1400">
              <a:solidFill>
                <a:srgbClr val="00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We achieve this using sensors, actuators, micro controllers and a website.</a:t>
            </a:r>
            <a:endParaRPr sz="1400">
              <a:solidFill>
                <a:srgbClr val="00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Arduino &amp; Raspberry pi are used as microcontrollers.</a:t>
            </a:r>
            <a:endParaRPr sz="1400">
              <a:solidFill>
                <a:srgbClr val="00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We created remote management &amp; </a:t>
            </a:r>
            <a:r>
              <a:rPr lang="en" sz="140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infographics</a:t>
            </a:r>
            <a:r>
              <a:rPr lang="en" sz="140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using website.</a:t>
            </a:r>
            <a:endParaRPr sz="1400">
              <a:solidFill>
                <a:srgbClr val="00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rgbClr val="00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Remote control of intensity of a bulb using website.</a:t>
            </a:r>
            <a:endParaRPr sz="1400">
              <a:solidFill>
                <a:srgbClr val="00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74" name="Google Shape;74;p13"/>
          <p:cNvSpPr txBox="1"/>
          <p:nvPr/>
        </p:nvSpPr>
        <p:spPr>
          <a:xfrm>
            <a:off x="1878750" y="606625"/>
            <a:ext cx="5386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FF"/>
                </a:solidFill>
                <a:latin typeface="Droid Serif"/>
                <a:ea typeface="Droid Serif"/>
                <a:cs typeface="Droid Serif"/>
                <a:sym typeface="Droid Serif"/>
              </a:rPr>
              <a:t>S</a:t>
            </a:r>
            <a:r>
              <a:rPr lang="en" sz="2200">
                <a:solidFill>
                  <a:srgbClr val="0000FF"/>
                </a:solidFill>
                <a:latin typeface="Droid Serif"/>
                <a:ea typeface="Droid Serif"/>
                <a:cs typeface="Droid Serif"/>
                <a:sym typeface="Droid Serif"/>
              </a:rPr>
              <a:t>ynopsis</a:t>
            </a:r>
            <a:endParaRPr sz="2200">
              <a:solidFill>
                <a:srgbClr val="0000FF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pic>
        <p:nvPicPr>
          <p:cNvPr id="75" name="Google Shape;7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6100" y="1393425"/>
            <a:ext cx="2109824" cy="143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title"/>
          </p:nvPr>
        </p:nvSpPr>
        <p:spPr>
          <a:xfrm>
            <a:off x="457200" y="605600"/>
            <a:ext cx="7510500" cy="46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Source Serif Pro"/>
                <a:ea typeface="Source Serif Pro"/>
                <a:cs typeface="Source Serif Pro"/>
                <a:sym typeface="Source Serif Pro"/>
              </a:rPr>
              <a:t>Work Preview</a:t>
            </a:r>
            <a:endParaRPr sz="26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2" name="Google Shape;82;p14"/>
          <p:cNvGrpSpPr/>
          <p:nvPr/>
        </p:nvGrpSpPr>
        <p:grpSpPr>
          <a:xfrm>
            <a:off x="2367740" y="1366732"/>
            <a:ext cx="2051418" cy="546030"/>
            <a:chOff x="1083025" y="2306625"/>
            <a:chExt cx="1834900" cy="297224"/>
          </a:xfrm>
        </p:grpSpPr>
        <p:sp>
          <p:nvSpPr>
            <p:cNvPr id="83" name="Google Shape;83;p14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2nd   evaluation</a:t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" name="Google Shape;85;p14"/>
          <p:cNvGrpSpPr/>
          <p:nvPr/>
        </p:nvGrpSpPr>
        <p:grpSpPr>
          <a:xfrm>
            <a:off x="457196" y="1366697"/>
            <a:ext cx="2051418" cy="2907467"/>
            <a:chOff x="1083025" y="2306625"/>
            <a:chExt cx="1834900" cy="1485903"/>
          </a:xfrm>
        </p:grpSpPr>
        <p:sp>
          <p:nvSpPr>
            <p:cNvPr id="86" name="Google Shape;86;p14"/>
            <p:cNvSpPr txBox="1"/>
            <p:nvPr/>
          </p:nvSpPr>
          <p:spPr>
            <a:xfrm>
              <a:off x="1235824" y="2737428"/>
              <a:ext cx="1505100" cy="105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285750" rtl="0" algn="l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Droid Serif"/>
                <a:buChar char="●"/>
              </a:pPr>
              <a:r>
                <a:rPr lang="en" sz="1200">
                  <a:latin typeface="Droid Serif"/>
                  <a:ea typeface="Droid Serif"/>
                  <a:cs typeface="Droid Serif"/>
                  <a:sym typeface="Droid Serif"/>
                </a:rPr>
                <a:t>About Project.</a:t>
              </a:r>
              <a:endParaRPr sz="1200">
                <a:latin typeface="Droid Serif"/>
                <a:ea typeface="Droid Serif"/>
                <a:cs typeface="Droid Serif"/>
                <a:sym typeface="Droid Serif"/>
              </a:endParaRPr>
            </a:p>
            <a:p>
              <a:pPr indent="-304800" lvl="0" marL="28575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Droid Serif"/>
                <a:buChar char="●"/>
              </a:pPr>
              <a:r>
                <a:rPr lang="en" sz="1200">
                  <a:latin typeface="Droid Serif"/>
                  <a:ea typeface="Droid Serif"/>
                  <a:cs typeface="Droid Serif"/>
                  <a:sym typeface="Droid Serif"/>
                </a:rPr>
                <a:t>Sensors and modules.</a:t>
              </a:r>
              <a:endParaRPr sz="1200">
                <a:latin typeface="Droid Serif"/>
                <a:ea typeface="Droid Serif"/>
                <a:cs typeface="Droid Serif"/>
                <a:sym typeface="Droid Serif"/>
              </a:endParaRPr>
            </a:p>
            <a:p>
              <a:pPr indent="-304800" lvl="0" marL="285750" rtl="0" algn="l">
                <a:lnSpc>
                  <a:spcPct val="115000"/>
                </a:lnSpc>
                <a:spcBef>
                  <a:spcPts val="1000"/>
                </a:spcBef>
                <a:spcAft>
                  <a:spcPts val="0"/>
                </a:spcAft>
                <a:buSzPts val="1200"/>
                <a:buFont typeface="Droid Serif"/>
                <a:buChar char="●"/>
              </a:pPr>
              <a:r>
                <a:rPr lang="en" sz="1200">
                  <a:latin typeface="Droid Serif"/>
                  <a:ea typeface="Droid Serif"/>
                  <a:cs typeface="Droid Serif"/>
                  <a:sym typeface="Droid Serif"/>
                </a:rPr>
                <a:t>Methodology &amp; concerns.</a:t>
              </a:r>
              <a:endParaRPr sz="1200">
                <a:latin typeface="Droid Serif"/>
                <a:ea typeface="Droid Serif"/>
                <a:cs typeface="Droid Serif"/>
                <a:sym typeface="Droid Serif"/>
              </a:endParaRPr>
            </a:p>
          </p:txBody>
        </p:sp>
        <p:sp>
          <p:nvSpPr>
            <p:cNvPr id="87" name="Google Shape;87;p14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1st  evaluation</a:t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14"/>
          <p:cNvGrpSpPr/>
          <p:nvPr/>
        </p:nvGrpSpPr>
        <p:grpSpPr>
          <a:xfrm>
            <a:off x="6196882" y="1365406"/>
            <a:ext cx="2051418" cy="2907216"/>
            <a:chOff x="1083025" y="2306625"/>
            <a:chExt cx="1834900" cy="1582503"/>
          </a:xfrm>
        </p:grpSpPr>
        <p:sp>
          <p:nvSpPr>
            <p:cNvPr id="90" name="Google Shape;90;p14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DADC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Final  evaluation</a:t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B0B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 txBox="1"/>
            <p:nvPr/>
          </p:nvSpPr>
          <p:spPr>
            <a:xfrm>
              <a:off x="1215711" y="2774928"/>
              <a:ext cx="1545600" cy="111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9825" y="2202675"/>
            <a:ext cx="1307875" cy="13078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/>
        </p:nvSpPr>
        <p:spPr>
          <a:xfrm>
            <a:off x="2508625" y="2202675"/>
            <a:ext cx="1682700" cy="20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Droid Serif"/>
              <a:buChar char="●"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Designed a website.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  <a:p>
            <a:pPr indent="-3048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Droid Serif"/>
              <a:buChar char="●"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Thingspeak for input data.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  <a:p>
            <a:pPr indent="-3048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Font typeface="Droid Serif"/>
              <a:buChar char="●"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SQL database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grpSp>
        <p:nvGrpSpPr>
          <p:cNvPr id="95" name="Google Shape;95;p14"/>
          <p:cNvGrpSpPr/>
          <p:nvPr/>
        </p:nvGrpSpPr>
        <p:grpSpPr>
          <a:xfrm>
            <a:off x="4282302" y="1365420"/>
            <a:ext cx="2051418" cy="546030"/>
            <a:chOff x="1083025" y="2306625"/>
            <a:chExt cx="1834900" cy="297224"/>
          </a:xfrm>
        </p:grpSpPr>
        <p:sp>
          <p:nvSpPr>
            <p:cNvPr id="96" name="Google Shape;96;p14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3rd   evaluation</a:t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14"/>
          <p:cNvSpPr txBox="1"/>
          <p:nvPr/>
        </p:nvSpPr>
        <p:spPr>
          <a:xfrm>
            <a:off x="4352750" y="2207175"/>
            <a:ext cx="1682700" cy="20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Droid Serif"/>
              <a:buChar char="●"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Serial communication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  <a:p>
            <a:pPr indent="-3048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Droid Serif"/>
              <a:buChar char="●"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Working switches.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  <a:p>
            <a:pPr indent="-304800" lvl="0" marL="28575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Font typeface="Droid Serif"/>
              <a:buChar char="●"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Dataflow through raspberry pi &amp; thingspeak.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100" y="489850"/>
            <a:ext cx="8411026" cy="434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457200" y="701375"/>
            <a:ext cx="6575400" cy="71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Droid Serif"/>
                <a:ea typeface="Droid Serif"/>
                <a:cs typeface="Droid Serif"/>
                <a:sym typeface="Droid Serif"/>
              </a:rPr>
              <a:t>Work done</a:t>
            </a:r>
            <a:endParaRPr sz="27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457200" y="1412000"/>
            <a:ext cx="6009300" cy="32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Source Serif Pro"/>
              <a:buAutoNum type="arabicParenR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Integration of Dataflow through Arduino, Raspberry pi, thingspeak &amp; website.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arenR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Calculation of Power bill based on power scaling slabs and send it via mail and text message.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arenR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Intensity control &amp; data transfer through website is done by Django framework in thingspeak.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arenR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Website contains device feedbacks, Power consumption graphs &amp; other features.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500"/>
              <a:buFont typeface="Source Serif Pro"/>
              <a:buAutoNum type="arabicParenR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Hosting website online using Ngrok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3">
            <a:alphaModFix/>
          </a:blip>
          <a:srcRect b="7218" l="0" r="0" t="0"/>
          <a:stretch/>
        </p:blipFill>
        <p:spPr>
          <a:xfrm>
            <a:off x="6466450" y="1163675"/>
            <a:ext cx="2361425" cy="22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605600"/>
            <a:ext cx="5640900" cy="46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Droid Serif"/>
                <a:ea typeface="Droid Serif"/>
                <a:cs typeface="Droid Serif"/>
                <a:sym typeface="Droid Serif"/>
              </a:rPr>
              <a:t>In Arduino,</a:t>
            </a:r>
            <a:endParaRPr sz="27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457200" y="1486950"/>
            <a:ext cx="7744200" cy="314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l">
              <a:spcBef>
                <a:spcPts val="600"/>
              </a:spcBef>
              <a:spcAft>
                <a:spcPts val="0"/>
              </a:spcAft>
              <a:buSzPts val="13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We defined variables, pins &amp; baud rate for communication.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Message function for GSM, trig &amp; echo for ultrasonic sensor has been included based on requirements.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s</a:t>
            </a: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erial.available to check inputs from raspberry pi.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We calculated current &amp; voltages from sensors 10 times &amp; calculated average value for use.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SzPts val="1500"/>
              <a:buFont typeface="Source Serif Pro"/>
              <a:buAutoNum type="arabicPeriod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For further processing to raspberry pi, we generated the entire data such as power measurement, switch positions in arduino.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457200" y="605600"/>
            <a:ext cx="5640900" cy="46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Droid Serif"/>
                <a:ea typeface="Droid Serif"/>
                <a:cs typeface="Droid Serif"/>
                <a:sym typeface="Droid Serif"/>
              </a:rPr>
              <a:t>In Raspberry pi,</a:t>
            </a:r>
            <a:endParaRPr sz="27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457200" y="1486950"/>
            <a:ext cx="5322300" cy="314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l">
              <a:spcBef>
                <a:spcPts val="600"/>
              </a:spcBef>
              <a:spcAft>
                <a:spcPts val="0"/>
              </a:spcAft>
              <a:buSzPts val="1300"/>
              <a:buAutoNum type="arabicParenR"/>
            </a:pPr>
            <a:r>
              <a:rPr lang="en" sz="1500"/>
              <a:t>We imported modules like requests, time, yagmail etc.</a:t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AutoNum type="arabicParenR"/>
            </a:pPr>
            <a:r>
              <a:rPr lang="en" sz="1500"/>
              <a:t>Serial communication is established using USB and we initialize timer.</a:t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AutoNum type="arabicParenR"/>
            </a:pPr>
            <a:r>
              <a:rPr lang="en" sz="1500"/>
              <a:t>Mailing function is used to send power consumption details to user.</a:t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SzPts val="1500"/>
              <a:buAutoNum type="arabicParenR"/>
            </a:pPr>
            <a:r>
              <a:rPr lang="en" sz="1500"/>
              <a:t>Units consumed by user is calculated using instantaneous power from arduino and time taken and data is uploaded to thingspeak.</a:t>
            </a:r>
            <a:endParaRPr sz="1500"/>
          </a:p>
        </p:txBody>
      </p:sp>
      <p:sp>
        <p:nvSpPr>
          <p:cNvPr id="126" name="Google Shape;126;p18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0050" y="1692675"/>
            <a:ext cx="3145472" cy="185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457200" y="605600"/>
            <a:ext cx="5640900" cy="46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Droid Serif"/>
                <a:ea typeface="Droid Serif"/>
                <a:cs typeface="Droid Serif"/>
                <a:sym typeface="Droid Serif"/>
              </a:rPr>
              <a:t>Thingspeak &amp; Ngrok</a:t>
            </a:r>
            <a:endParaRPr sz="27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457200" y="1486950"/>
            <a:ext cx="5387700" cy="314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rabicParenR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Thingspeak is an IoT analytics platform used to transfer live data through cloud.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arenR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We created 3 Rooms with 8 fields for options like ON/OFF, intensity control, power consumption etc.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Font typeface="Source Serif Pro"/>
              <a:buAutoNum type="arabicParenR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Ngrok exposes local server ports to internet hence used for web hosting.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1000"/>
              </a:spcAft>
              <a:buSzPts val="1500"/>
              <a:buFont typeface="Source Serif Pro"/>
              <a:buAutoNum type="arabicParenR"/>
            </a:pPr>
            <a:r>
              <a:rPr lang="en" sz="1500">
                <a:latin typeface="Source Serif Pro"/>
                <a:ea typeface="Source Serif Pro"/>
                <a:cs typeface="Source Serif Pro"/>
                <a:sym typeface="Source Serif Pro"/>
              </a:rPr>
              <a:t>It provides real time web UI to introspect HTTP traffic running through our tunnels.</a:t>
            </a:r>
            <a:endParaRPr sz="15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34" name="Google Shape;134;p19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1525" y="1718400"/>
            <a:ext cx="2702700" cy="170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6740125" y="810125"/>
            <a:ext cx="1620300" cy="52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erif Pro"/>
                <a:ea typeface="Source Serif Pro"/>
                <a:cs typeface="Source Serif Pro"/>
                <a:sym typeface="Source Serif Pro"/>
              </a:rPr>
              <a:t>Arduino</a:t>
            </a:r>
            <a:endParaRPr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853775" y="786000"/>
            <a:ext cx="1540200" cy="52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erif Pro"/>
                <a:ea typeface="Source Serif Pro"/>
                <a:cs typeface="Source Serif Pro"/>
                <a:sym typeface="Source Serif Pro"/>
              </a:rPr>
              <a:t>Website</a:t>
            </a:r>
            <a:endParaRPr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853775" y="139997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thingspeak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cxnSp>
        <p:nvCxnSpPr>
          <p:cNvPr id="144" name="Google Shape;144;p20"/>
          <p:cNvCxnSpPr/>
          <p:nvPr/>
        </p:nvCxnSpPr>
        <p:spPr>
          <a:xfrm flipH="1">
            <a:off x="822875" y="1199350"/>
            <a:ext cx="30900" cy="361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5" name="Google Shape;145;p20"/>
          <p:cNvSpPr/>
          <p:nvPr/>
        </p:nvSpPr>
        <p:spPr>
          <a:xfrm>
            <a:off x="853775" y="1876425"/>
            <a:ext cx="1786200" cy="3774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Sqlite db ,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Django 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46" name="Google Shape;146;p20"/>
          <p:cNvSpPr/>
          <p:nvPr/>
        </p:nvSpPr>
        <p:spPr>
          <a:xfrm>
            <a:off x="822875" y="238437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Account &amp; login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47" name="Google Shape;147;p20"/>
          <p:cNvSpPr/>
          <p:nvPr/>
        </p:nvSpPr>
        <p:spPr>
          <a:xfrm>
            <a:off x="822875" y="287657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Electricity billing details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822875" y="3948800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Dashboard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635975" y="810125"/>
            <a:ext cx="1786200" cy="523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erif Pro"/>
                <a:ea typeface="Source Serif Pro"/>
                <a:cs typeface="Source Serif Pro"/>
                <a:sym typeface="Source Serif Pro"/>
              </a:rPr>
              <a:t>Raspberry Pi</a:t>
            </a:r>
            <a:endParaRPr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cxnSp>
        <p:nvCxnSpPr>
          <p:cNvPr id="150" name="Google Shape;150;p20"/>
          <p:cNvCxnSpPr>
            <a:endCxn id="151" idx="1"/>
          </p:cNvCxnSpPr>
          <p:nvPr/>
        </p:nvCxnSpPr>
        <p:spPr>
          <a:xfrm flipH="1">
            <a:off x="6740125" y="1047775"/>
            <a:ext cx="6900" cy="243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" name="Google Shape;152;p20"/>
          <p:cNvCxnSpPr/>
          <p:nvPr/>
        </p:nvCxnSpPr>
        <p:spPr>
          <a:xfrm>
            <a:off x="3635975" y="1243850"/>
            <a:ext cx="3900" cy="218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" name="Google Shape;153;p20"/>
          <p:cNvSpPr/>
          <p:nvPr/>
        </p:nvSpPr>
        <p:spPr>
          <a:xfrm>
            <a:off x="3678900" y="31150"/>
            <a:ext cx="1786200" cy="523800"/>
          </a:xfrm>
          <a:prstGeom prst="plus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erif Pro"/>
                <a:ea typeface="Source Serif Pro"/>
                <a:cs typeface="Source Serif Pro"/>
                <a:sym typeface="Source Serif Pro"/>
              </a:rPr>
              <a:t>PROJECT</a:t>
            </a:r>
            <a:endParaRPr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54" name="Google Shape;154;p20"/>
          <p:cNvSpPr/>
          <p:nvPr/>
        </p:nvSpPr>
        <p:spPr>
          <a:xfrm>
            <a:off x="2394075" y="900275"/>
            <a:ext cx="1242000" cy="343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Internet</a:t>
            </a:r>
            <a:endParaRPr b="1" sz="1000"/>
          </a:p>
        </p:txBody>
      </p:sp>
      <p:sp>
        <p:nvSpPr>
          <p:cNvPr id="155" name="Google Shape;155;p20"/>
          <p:cNvSpPr/>
          <p:nvPr/>
        </p:nvSpPr>
        <p:spPr>
          <a:xfrm>
            <a:off x="5445300" y="876150"/>
            <a:ext cx="1294800" cy="377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  </a:t>
            </a:r>
            <a:r>
              <a:rPr b="1" lang="en" sz="1000"/>
              <a:t>Serial comm</a:t>
            </a:r>
            <a:endParaRPr b="1" sz="1000"/>
          </a:p>
        </p:txBody>
      </p:sp>
      <p:sp>
        <p:nvSpPr>
          <p:cNvPr id="156" name="Google Shape;156;p20"/>
          <p:cNvSpPr/>
          <p:nvPr/>
        </p:nvSpPr>
        <p:spPr>
          <a:xfrm>
            <a:off x="3635975" y="209462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thingspeak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57" name="Google Shape;157;p20"/>
          <p:cNvSpPr/>
          <p:nvPr/>
        </p:nvSpPr>
        <p:spPr>
          <a:xfrm>
            <a:off x="3635975" y="262082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Mail service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58" name="Google Shape;158;p20"/>
          <p:cNvSpPr/>
          <p:nvPr/>
        </p:nvSpPr>
        <p:spPr>
          <a:xfrm>
            <a:off x="3635975" y="306677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WiFi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59" name="Google Shape;159;p20"/>
          <p:cNvSpPr/>
          <p:nvPr/>
        </p:nvSpPr>
        <p:spPr>
          <a:xfrm>
            <a:off x="6733175" y="1561750"/>
            <a:ext cx="1786200" cy="3774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Power calculation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60" name="Google Shape;160;p20"/>
          <p:cNvSpPr/>
          <p:nvPr/>
        </p:nvSpPr>
        <p:spPr>
          <a:xfrm>
            <a:off x="6733175" y="265632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GSM Messaging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61" name="Google Shape;161;p20"/>
          <p:cNvSpPr/>
          <p:nvPr/>
        </p:nvSpPr>
        <p:spPr>
          <a:xfrm>
            <a:off x="6733175" y="3145663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Water level monitering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62" name="Google Shape;162;p20"/>
          <p:cNvSpPr/>
          <p:nvPr/>
        </p:nvSpPr>
        <p:spPr>
          <a:xfrm>
            <a:off x="822875" y="4470250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Ngrok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63" name="Google Shape;163;p20"/>
          <p:cNvSpPr/>
          <p:nvPr/>
        </p:nvSpPr>
        <p:spPr>
          <a:xfrm>
            <a:off x="822875" y="341267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Switches and intensity control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64" name="Google Shape;164;p20"/>
          <p:cNvSpPr/>
          <p:nvPr/>
        </p:nvSpPr>
        <p:spPr>
          <a:xfrm>
            <a:off x="6733175" y="216697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Device Control 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165" name="Google Shape;165;p20"/>
          <p:cNvSpPr/>
          <p:nvPr/>
        </p:nvSpPr>
        <p:spPr>
          <a:xfrm>
            <a:off x="3635975" y="1541325"/>
            <a:ext cx="1786200" cy="345900"/>
          </a:xfrm>
          <a:prstGeom prst="leftArrowCallout">
            <a:avLst>
              <a:gd fmla="val 25000" name="adj1"/>
              <a:gd fmla="val 25000" name="adj2"/>
              <a:gd fmla="val 25000" name="adj3"/>
              <a:gd fmla="val 78126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Droid Serif"/>
                <a:ea typeface="Droid Serif"/>
                <a:cs typeface="Droid Serif"/>
                <a:sym typeface="Droid Serif"/>
              </a:rPr>
              <a:t>Electricity billing</a:t>
            </a:r>
            <a:endParaRPr sz="1200">
              <a:latin typeface="Droid Serif"/>
              <a:ea typeface="Droid Serif"/>
              <a:cs typeface="Droid Serif"/>
              <a:sym typeface="Droid Serif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